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sldIdLst>
    <p:sldId id="256" r:id="rId5"/>
    <p:sldId id="257" r:id="rId6"/>
    <p:sldId id="258" r:id="rId7"/>
    <p:sldId id="270" r:id="rId8"/>
    <p:sldId id="259" r:id="rId9"/>
    <p:sldId id="273" r:id="rId10"/>
    <p:sldId id="274" r:id="rId11"/>
    <p:sldId id="272" r:id="rId12"/>
    <p:sldId id="27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56618-F590-4E06-88D1-DE07D34A5A63}" v="8188" dt="2018-05-31T17:05:05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27" autoAdjust="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PowerPoint logo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314f550157114bc9b31ae9eef610a780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TETRIS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XẾP GẠCH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Nguyễn Nguyệt Ph</a:t>
            </a: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ơng Bảo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Nguyễn Huỳnh Minh Quang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Tetrominoes">
                <a:extLst>
                  <a:ext uri="{FF2B5EF4-FFF2-40B4-BE49-F238E27FC236}">
                    <a16:creationId xmlns:a16="http://schemas.microsoft.com/office/drawing/2014/main" id="{A686CD29-8A45-49A6-8E68-B451FF4CBB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518221"/>
                  </p:ext>
                </p:extLst>
              </p:nvPr>
            </p:nvGraphicFramePr>
            <p:xfrm>
              <a:off x="6956498" y="1910265"/>
              <a:ext cx="4554958" cy="28368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54958" cy="2836863"/>
                    </a:xfrm>
                    <a:prstGeom prst="rect">
                      <a:avLst/>
                    </a:prstGeom>
                  </am3d:spPr>
                  <am3d:camera>
                    <am3d:pos x="0" y="0" z="50058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1" dy="1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Tetrominoes">
                <a:extLst>
                  <a:ext uri="{FF2B5EF4-FFF2-40B4-BE49-F238E27FC236}">
                    <a16:creationId xmlns:a16="http://schemas.microsoft.com/office/drawing/2014/main" id="{A686CD29-8A45-49A6-8E68-B451FF4CBB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6498" y="1910265"/>
                <a:ext cx="4554958" cy="28368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7D2C-24B0-4390-9311-881095B74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81" y="278756"/>
            <a:ext cx="9274676" cy="1172326"/>
          </a:xfrm>
        </p:spPr>
        <p:txBody>
          <a:bodyPr/>
          <a:lstStyle/>
          <a:p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Ưu điểm và nh</a:t>
            </a:r>
            <a:r>
              <a:rPr lang="vi-VN" dirty="0">
                <a:cs typeface="Microsoft New Tai Lue" panose="020B0502040204020203" pitchFamily="34" charset="0"/>
              </a:rPr>
              <a:t>ư</a:t>
            </a:r>
            <a:r>
              <a:rPr lang="en-US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ợc điểm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FF7EF-8811-431B-8C14-8CB1C988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439" y="2324766"/>
            <a:ext cx="1943434" cy="510674"/>
          </a:xfrm>
        </p:spPr>
        <p:txBody>
          <a:bodyPr>
            <a:normAutofit fontScale="85000" lnSpcReduction="10000"/>
          </a:bodyPr>
          <a:lstStyle/>
          <a:p>
            <a:r>
              <a:rPr lang="vi-VN" sz="3200" b="1" dirty="0">
                <a:solidFill>
                  <a:srgbClr val="FFFF00"/>
                </a:solidFill>
              </a:rPr>
              <a:t>Ư</a:t>
            </a:r>
            <a:r>
              <a:rPr lang="en-US" sz="3200" b="1" dirty="0">
                <a:solidFill>
                  <a:srgbClr val="FFFF00"/>
                </a:solidFill>
              </a:rPr>
              <a:t>u điểm: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2D98AB-FECC-4DD7-B152-D6EEFCA62670}"/>
              </a:ext>
            </a:extLst>
          </p:cNvPr>
          <p:cNvSpPr/>
          <p:nvPr/>
        </p:nvSpPr>
        <p:spPr>
          <a:xfrm>
            <a:off x="158082" y="3162954"/>
            <a:ext cx="6096000" cy="15552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_ Giao diện người dùng dễ nhìn, dễ sử dụng.</a:t>
            </a:r>
            <a:endParaRPr lang="en-US" sz="2000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_ Không bị rối mắt khi sử dụng.</a:t>
            </a:r>
            <a:endParaRPr lang="en-US" sz="20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2B3D5-B14E-47F4-BAEF-AA75C3B808CD}"/>
              </a:ext>
            </a:extLst>
          </p:cNvPr>
          <p:cNvSpPr/>
          <p:nvPr/>
        </p:nvSpPr>
        <p:spPr>
          <a:xfrm>
            <a:off x="7656451" y="2324766"/>
            <a:ext cx="2536272" cy="592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FFFF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ể</a:t>
            </a:r>
            <a:r>
              <a:rPr lang="en-US" sz="32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m:</a:t>
            </a:r>
            <a:endParaRPr lang="en-US" sz="2400" b="1" dirty="0">
              <a:solidFill>
                <a:srgbClr val="FFFF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71A88-E8FB-4DEC-A708-4BEFCD5DE7BC}"/>
              </a:ext>
            </a:extLst>
          </p:cNvPr>
          <p:cNvSpPr/>
          <p:nvPr/>
        </p:nvSpPr>
        <p:spPr>
          <a:xfrm>
            <a:off x="6096000" y="2938021"/>
            <a:ext cx="6096000" cy="200510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_ Giao diện chưa linh động, chưa có nhiều hình dạng bắt mắt.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_ Một số trường hợp chưa được tối ưu.</a:t>
            </a:r>
            <a:endParaRPr lang="en-US" sz="2800" dirty="0">
              <a:solidFill>
                <a:schemeClr val="bg1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6CB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6CBF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 txBox="1">
            <a:spLocks/>
          </p:cNvSpPr>
          <p:nvPr/>
        </p:nvSpPr>
        <p:spPr>
          <a:xfrm>
            <a:off x="375863" y="1467493"/>
            <a:ext cx="10974598" cy="151316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TETRIS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XẾP GẠCH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3D Model 1" descr="Tetrominoes">
            <a:extLst>
              <a:ext uri="{FF2B5EF4-FFF2-40B4-BE49-F238E27FC236}">
                <a16:creationId xmlns:a16="http://schemas.microsoft.com/office/drawing/2014/main" id="{A686CD29-8A45-49A6-8E68-B451FF4CBB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98" y="1910265"/>
            <a:ext cx="4554958" cy="2836863"/>
          </a:xfrm>
          <a:prstGeom prst="rect">
            <a:avLst/>
          </a:prstGeom>
        </p:spPr>
      </p:pic>
      <p:pic>
        <p:nvPicPr>
          <p:cNvPr id="9" name="3D Model 3" descr="Thank You">
            <a:extLst>
              <a:ext uri="{FF2B5EF4-FFF2-40B4-BE49-F238E27FC236}">
                <a16:creationId xmlns:a16="http://schemas.microsoft.com/office/drawing/2014/main" id="{6C601055-AC15-45A7-B416-6C2E4DA621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37" y="3429000"/>
            <a:ext cx="9228526" cy="15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B352A35-5F62-482F-905A-D33CDFCF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xếp gạch bằng c++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7FCE422-4794-42F2-A60A-4910B40170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2493191"/>
            <a:ext cx="11588749" cy="3079707"/>
          </a:xfrm>
        </p:spPr>
        <p:txBody>
          <a:bodyPr anchor="ctr"/>
          <a:lstStyle/>
          <a:p>
            <a:pPr algn="ctr"/>
            <a:r>
              <a:rPr 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Yêu </a:t>
            </a:r>
            <a:r>
              <a:rPr 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cầu: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Viết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xếp gạch </a:t>
            </a: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bằng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ngôn ngữ C++.</a:t>
            </a:r>
          </a:p>
        </p:txBody>
      </p:sp>
    </p:spTree>
    <p:extLst>
      <p:ext uri="{BB962C8B-B14F-4D97-AF65-F5344CB8AC3E}">
        <p14:creationId xmlns:p14="http://schemas.microsoft.com/office/powerpoint/2010/main" val="2821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1975-B4A9-4A68-83A1-D92657BF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vấn đề đã giải quyết đ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ợc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5F603-2B71-4C5E-8DBF-0F00C95C57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1054" y="2487612"/>
            <a:ext cx="11733127" cy="437038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0" dirty="0" smtClean="0">
                <a:solidFill>
                  <a:schemeClr val="tx1"/>
                </a:solidFill>
              </a:rPr>
              <a:t>- </a:t>
            </a:r>
            <a:r>
              <a:rPr lang="en-US" sz="2200" b="0" dirty="0">
                <a:solidFill>
                  <a:schemeClr val="tx1"/>
                </a:solidFill>
              </a:rPr>
              <a:t>Ng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ời dùng nhập kích th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ớc tối đa chiều cao và rộng của bức t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ờng khi bắt đầu</a:t>
            </a:r>
            <a:r>
              <a:rPr lang="en-US" sz="2200" b="0" dirty="0" smtClean="0">
                <a:solidFill>
                  <a:schemeClr val="tx1"/>
                </a:solidFill>
              </a:rPr>
              <a:t>.</a:t>
            </a:r>
            <a:endParaRPr lang="en-US" sz="2200" dirty="0"/>
          </a:p>
          <a:p>
            <a:pPr>
              <a:lnSpc>
                <a:spcPct val="100000"/>
              </a:lnSpc>
              <a:buNone/>
            </a:pPr>
            <a:r>
              <a:rPr lang="en-US" sz="2200" b="0" dirty="0" smtClean="0">
                <a:solidFill>
                  <a:schemeClr val="tx1"/>
                </a:solidFill>
              </a:rPr>
              <a:t>- </a:t>
            </a:r>
            <a:r>
              <a:rPr lang="en-US" sz="2200" b="0" dirty="0" smtClean="0">
                <a:solidFill>
                  <a:schemeClr val="tx1"/>
                </a:solidFill>
              </a:rPr>
              <a:t>Phát </a:t>
            </a:r>
            <a:r>
              <a:rPr lang="en-US" sz="2200" b="0" dirty="0">
                <a:solidFill>
                  <a:schemeClr val="tx1"/>
                </a:solidFill>
              </a:rPr>
              <a:t>sinh ngẫu </a:t>
            </a:r>
            <a:r>
              <a:rPr lang="en-US" sz="2200" b="0" dirty="0" smtClean="0">
                <a:solidFill>
                  <a:schemeClr val="tx1"/>
                </a:solidFill>
              </a:rPr>
              <a:t>nhiên </a:t>
            </a:r>
            <a:r>
              <a:rPr lang="en-US" sz="2200" b="0" dirty="0">
                <a:solidFill>
                  <a:schemeClr val="tx1"/>
                </a:solidFill>
              </a:rPr>
              <a:t>kích th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ớc </a:t>
            </a:r>
            <a:r>
              <a:rPr lang="en-US" sz="2200" b="0" dirty="0" smtClean="0">
                <a:solidFill>
                  <a:schemeClr val="tx1"/>
                </a:solidFill>
              </a:rPr>
              <a:t>gạch từ </a:t>
            </a:r>
            <a:r>
              <a:rPr lang="en-US" sz="2200" b="0" dirty="0">
                <a:solidFill>
                  <a:schemeClr val="tx1"/>
                </a:solidFill>
              </a:rPr>
              <a:t>1 – 4 (d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ới </a:t>
            </a:r>
            <a:r>
              <a:rPr lang="en-US" sz="2200" b="0" dirty="0" smtClean="0">
                <a:solidFill>
                  <a:schemeClr val="tx1"/>
                </a:solidFill>
              </a:rPr>
              <a:t>dạng </a:t>
            </a:r>
            <a:r>
              <a:rPr lang="en-US" sz="2200" b="0" dirty="0">
                <a:solidFill>
                  <a:schemeClr val="tx1"/>
                </a:solidFill>
              </a:rPr>
              <a:t>các </a:t>
            </a:r>
            <a:r>
              <a:rPr lang="en-US" sz="2200" b="0" dirty="0" smtClean="0">
                <a:solidFill>
                  <a:schemeClr val="tx1"/>
                </a:solidFill>
              </a:rPr>
              <a:t>dấu </a:t>
            </a:r>
            <a:r>
              <a:rPr lang="en-US" sz="2200" b="0" dirty="0" smtClean="0">
                <a:solidFill>
                  <a:srgbClr val="002060"/>
                </a:solidFill>
              </a:rPr>
              <a:t>” * “</a:t>
            </a:r>
            <a:r>
              <a:rPr lang="en-US" sz="2200" b="0" dirty="0" smtClean="0">
                <a:solidFill>
                  <a:schemeClr val="tx1"/>
                </a:solidFill>
              </a:rPr>
              <a:t>).</a:t>
            </a:r>
            <a:endParaRPr lang="en-US" sz="22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200" b="0" dirty="0" smtClean="0">
                <a:solidFill>
                  <a:schemeClr val="tx1"/>
                </a:solidFill>
              </a:rPr>
              <a:t>Khi viên gạch phát </a:t>
            </a:r>
            <a:r>
              <a:rPr lang="en-US" sz="2200" b="0" dirty="0">
                <a:solidFill>
                  <a:schemeClr val="tx1"/>
                </a:solidFill>
              </a:rPr>
              <a:t>sinh </a:t>
            </a:r>
            <a:r>
              <a:rPr lang="en-US" sz="2200" b="0" dirty="0" smtClean="0">
                <a:solidFill>
                  <a:schemeClr val="tx1"/>
                </a:solidFill>
              </a:rPr>
              <a:t>người </a:t>
            </a:r>
            <a:r>
              <a:rPr lang="en-US" sz="2200" b="0" dirty="0">
                <a:solidFill>
                  <a:schemeClr val="tx1"/>
                </a:solidFill>
              </a:rPr>
              <a:t>dùng sẽ lựa chọn </a:t>
            </a:r>
            <a:r>
              <a:rPr lang="en-US" sz="2200" b="0" dirty="0" smtClean="0">
                <a:solidFill>
                  <a:schemeClr val="tx1"/>
                </a:solidFill>
              </a:rPr>
              <a:t>đặt </a:t>
            </a:r>
            <a:r>
              <a:rPr lang="en-US" sz="2200" b="0" dirty="0">
                <a:solidFill>
                  <a:schemeClr val="tx1"/>
                </a:solidFill>
              </a:rPr>
              <a:t>thẳng đứng </a:t>
            </a:r>
            <a:r>
              <a:rPr lang="en-US" sz="2200" b="0" dirty="0" smtClean="0">
                <a:solidFill>
                  <a:schemeClr val="tx1"/>
                </a:solidFill>
              </a:rPr>
              <a:t>hay </a:t>
            </a:r>
            <a:r>
              <a:rPr lang="en-US" sz="2200" b="0" dirty="0">
                <a:solidFill>
                  <a:schemeClr val="tx1"/>
                </a:solidFill>
              </a:rPr>
              <a:t>nằm ngang</a:t>
            </a:r>
            <a:r>
              <a:rPr lang="en-US" sz="2200" b="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sz="2200" b="0" dirty="0" smtClean="0">
                <a:solidFill>
                  <a:schemeClr val="tx1"/>
                </a:solidFill>
              </a:rPr>
              <a:t>- Cách xếp tính  từ trái sang phải. </a:t>
            </a:r>
            <a:endParaRPr lang="en-US" sz="2200" b="0"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z="2200" b="0" dirty="0" smtClean="0">
                <a:solidFill>
                  <a:schemeClr val="tx1"/>
                </a:solidFill>
              </a:rPr>
              <a:t>- Sắp </a:t>
            </a:r>
            <a:r>
              <a:rPr lang="en-US" sz="2200" b="0" dirty="0">
                <a:solidFill>
                  <a:schemeClr val="tx1"/>
                </a:solidFill>
              </a:rPr>
              <a:t>đến khi kích th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ớc cột cao nhất bị v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ợt so với chiều cao bức t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ờng</a:t>
            </a:r>
            <a:r>
              <a:rPr lang="en-US" sz="2200" b="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buNone/>
            </a:pPr>
            <a:r>
              <a:rPr lang="en-US" sz="2200" b="0" dirty="0" smtClean="0">
                <a:solidFill>
                  <a:schemeClr val="tx1"/>
                </a:solidFill>
              </a:rPr>
              <a:t>- </a:t>
            </a:r>
            <a:r>
              <a:rPr lang="en-US" sz="2200" b="0" dirty="0" smtClean="0">
                <a:solidFill>
                  <a:schemeClr val="tx1"/>
                </a:solidFill>
              </a:rPr>
              <a:t>Tính </a:t>
            </a:r>
            <a:r>
              <a:rPr lang="en-US" sz="2200" b="0" dirty="0">
                <a:solidFill>
                  <a:schemeClr val="tx1"/>
                </a:solidFill>
              </a:rPr>
              <a:t>điểm đạt đ</a:t>
            </a:r>
            <a:r>
              <a:rPr lang="vi-VN" sz="2200" b="0" dirty="0">
                <a:solidFill>
                  <a:schemeClr val="tx1"/>
                </a:solidFill>
              </a:rPr>
              <a:t>ư</a:t>
            </a:r>
            <a:r>
              <a:rPr lang="en-US" sz="2200" b="0" dirty="0">
                <a:solidFill>
                  <a:schemeClr val="tx1"/>
                </a:solidFill>
              </a:rPr>
              <a:t>ợc khi game over</a:t>
            </a:r>
            <a:r>
              <a:rPr lang="en-US" sz="2200" b="0" dirty="0" smtClean="0">
                <a:solidFill>
                  <a:schemeClr val="tx1"/>
                </a:solidFill>
              </a:rPr>
              <a:t>.</a:t>
            </a:r>
          </a:p>
          <a:p>
            <a:pPr indent="-65088">
              <a:lnSpc>
                <a:spcPct val="100000"/>
              </a:lnSpc>
            </a:pPr>
            <a:endParaRPr lang="en-US" sz="2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Bức tường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10261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8530" y="2472430"/>
            <a:ext cx="3498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Sử dụng mãng 2 chiều để dễ xây dựng và truy cập vị trí để bức tường.</a:t>
            </a:r>
          </a:p>
          <a:p>
            <a:endParaRPr 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8942" y="2535694"/>
            <a:ext cx="81692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B1 : Tạo mãng 2 chiều </a:t>
            </a:r>
            <a:r>
              <a:rPr lang="en-US" dirty="0" smtClean="0">
                <a:solidFill>
                  <a:srgbClr val="FF0000"/>
                </a:solidFill>
              </a:rPr>
              <a:t>k[i][j]</a:t>
            </a:r>
            <a:r>
              <a:rPr lang="en-US" dirty="0" smtClean="0"/>
              <a:t> dùng cho cả quá trình.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B2 : Sử dụng vòng lập </a:t>
            </a:r>
            <a:r>
              <a:rPr lang="en-US" dirty="0" smtClean="0">
                <a:solidFill>
                  <a:srgbClr val="FF0000"/>
                </a:solidFill>
              </a:rPr>
              <a:t>for</a:t>
            </a:r>
            <a:r>
              <a:rPr lang="en-US" dirty="0" smtClean="0"/>
              <a:t> để duyệt mãng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B3 : Sử dụng câu lênh </a:t>
            </a:r>
            <a:r>
              <a:rPr lang="en-US" dirty="0" smtClean="0">
                <a:solidFill>
                  <a:srgbClr val="FF0000"/>
                </a:solidFill>
              </a:rPr>
              <a:t>if_else</a:t>
            </a:r>
            <a:r>
              <a:rPr lang="en-US" dirty="0" smtClean="0"/>
              <a:t> và thuật toán xuất khung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+Thuật toán ở đây: </a:t>
            </a:r>
          </a:p>
          <a:p>
            <a:r>
              <a:rPr lang="en-US" dirty="0" smtClean="0"/>
              <a:t>Khi duyệt mãng tới dòng cuối sẽ xuất hiện </a:t>
            </a:r>
            <a:r>
              <a:rPr lang="en-US" dirty="0" smtClean="0">
                <a:solidFill>
                  <a:srgbClr val="FF0000"/>
                </a:solidFill>
              </a:rPr>
              <a:t>“=“</a:t>
            </a:r>
            <a:r>
              <a:rPr lang="en-US" dirty="0" smtClean="0"/>
              <a:t>, và khi duyệt mãng tới cột đầu tiên  và cuối cùng là chiều rộng bức tường như là</a:t>
            </a:r>
            <a:r>
              <a:rPr lang="en-US" dirty="0" smtClean="0">
                <a:solidFill>
                  <a:srgbClr val="FF0000"/>
                </a:solidFill>
              </a:rPr>
              <a:t>[0][j]</a:t>
            </a:r>
            <a:r>
              <a:rPr lang="en-US" dirty="0" smtClean="0"/>
              <a:t> cho cột đầu tiền, </a:t>
            </a:r>
            <a:r>
              <a:rPr lang="en-US" dirty="0" smtClean="0">
                <a:solidFill>
                  <a:srgbClr val="FF0000"/>
                </a:solidFill>
              </a:rPr>
              <a:t>[rong][j]</a:t>
            </a:r>
            <a:r>
              <a:rPr lang="en-US" dirty="0" smtClean="0"/>
              <a:t> cột cuối thì xuất </a:t>
            </a:r>
            <a:r>
              <a:rPr lang="en-US" dirty="0" smtClean="0">
                <a:solidFill>
                  <a:srgbClr val="FF0000"/>
                </a:solidFill>
              </a:rPr>
              <a:t>“ | “.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Ví dụ mãng k[i][j] , cho k[i][0] || k[i][rong] với i &lt; 3, rong = 3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K[cao][j] voi j &lt;= rong;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417" y="5023893"/>
            <a:ext cx="4809089" cy="1681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70" y="4107346"/>
            <a:ext cx="2828588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Kích thước viên gạch xuất hiện ngẫu nhiên.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10261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530" y="2839174"/>
            <a:ext cx="3498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“Xuất hiện ngẫu nhiên “</a:t>
            </a:r>
          </a:p>
          <a:p>
            <a:r>
              <a:rPr lang="en-US" sz="2400" dirty="0" smtClean="0"/>
              <a:t> =&gt; Sử dụng  </a:t>
            </a:r>
            <a:r>
              <a:rPr lang="en-US" sz="2400" dirty="0" smtClean="0">
                <a:solidFill>
                  <a:srgbClr val="FF0000"/>
                </a:solidFill>
              </a:rPr>
              <a:t>rand()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0468" y="2670731"/>
            <a:ext cx="8169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Dùng câu </a:t>
            </a:r>
            <a:r>
              <a:rPr lang="en-US" sz="2800" dirty="0" smtClean="0">
                <a:solidFill>
                  <a:srgbClr val="FF0000"/>
                </a:solidFill>
              </a:rPr>
              <a:t>rand() </a:t>
            </a:r>
            <a:r>
              <a:rPr lang="en-US" sz="2800" dirty="0" smtClean="0"/>
              <a:t>đễ chọn ngẫu nhiên từ 1 – 4</a:t>
            </a:r>
          </a:p>
          <a:p>
            <a:pPr marL="285750" indent="-285750">
              <a:buFontTx/>
              <a:buChar char="-"/>
            </a:pPr>
            <a:endParaRPr lang="en-US" sz="28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Dùng </a:t>
            </a:r>
            <a:r>
              <a:rPr lang="en-US" sz="2800" dirty="0">
                <a:solidFill>
                  <a:srgbClr val="FF0000"/>
                </a:solidFill>
              </a:rPr>
              <a:t>srand(time(0</a:t>
            </a:r>
            <a:r>
              <a:rPr lang="en-US" sz="2800" dirty="0" smtClean="0">
                <a:solidFill>
                  <a:srgbClr val="FF0000"/>
                </a:solidFill>
              </a:rPr>
              <a:t>)); </a:t>
            </a:r>
            <a:r>
              <a:rPr lang="en-US" sz="2800" dirty="0" smtClean="0"/>
              <a:t>để hỗ trợ cho </a:t>
            </a:r>
            <a:r>
              <a:rPr lang="en-US" sz="2800" dirty="0" smtClean="0">
                <a:solidFill>
                  <a:srgbClr val="FF0000"/>
                </a:solidFill>
              </a:rPr>
              <a:t>rand()</a:t>
            </a:r>
            <a:r>
              <a:rPr lang="en-US" sz="2800" dirty="0" smtClean="0"/>
              <a:t> xuất hiện mỗi lần khác nhau 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9" y="4289355"/>
            <a:ext cx="3052104" cy="18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Người dùng chọn viên gạch đứng hay ngang.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10261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530" y="2839174"/>
            <a:ext cx="34985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-Sẽ sử dụng kiểu dữ liệu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bool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Nếu chọn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ngang</a:t>
            </a:r>
            <a:r>
              <a:rPr lang="en-US" sz="2400" dirty="0" smtClean="0">
                <a:solidFill>
                  <a:srgbClr val="FF0000"/>
                </a:solidFill>
              </a:rPr>
              <a:t> sẽ là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sz="2400" dirty="0" smtClean="0">
                <a:solidFill>
                  <a:srgbClr val="FF0000"/>
                </a:solidFill>
              </a:rPr>
              <a:t> cho xuất gạch ngang.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Nếu chọn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n-US" sz="2400" dirty="0" smtClean="0">
                <a:solidFill>
                  <a:srgbClr val="FF0000"/>
                </a:solidFill>
              </a:rPr>
              <a:t> sẽ xuất đứng.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0468" y="2670731"/>
            <a:ext cx="81692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Trong quá trình viết hàm để xuất viên gach từ trái sang sẽ chèn thêm kiểu dữ liệu </a:t>
            </a:r>
            <a:r>
              <a:rPr lang="en-US" sz="2800" dirty="0" smtClean="0">
                <a:solidFill>
                  <a:srgbClr val="FF0000"/>
                </a:solidFill>
              </a:rPr>
              <a:t>bool</a:t>
            </a:r>
            <a:r>
              <a:rPr lang="en-US" sz="28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Trong hàm main sẽ cho người dùng chọn “ 1 “ để cho gạch nằm ngang và “ 2 “ để gạch nằm đứng. Sử dụng </a:t>
            </a:r>
            <a:r>
              <a:rPr lang="en-US" sz="2800" dirty="0">
                <a:solidFill>
                  <a:srgbClr val="FF0000"/>
                </a:solidFill>
              </a:rPr>
              <a:t>switch (chon)</a:t>
            </a:r>
            <a:r>
              <a:rPr lang="en-US" sz="2800" dirty="0" smtClean="0"/>
              <a:t> và gọi hàm đặt gạch 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503" y="3651686"/>
            <a:ext cx="3625330" cy="2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ách </a:t>
            </a:r>
            <a:r>
              <a:rPr lang="en-US" sz="3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xếp tính  từ trái sang phải. 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10261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530" y="2839174"/>
            <a:ext cx="3498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Sử dụng mãng, vòng lặp </a:t>
            </a:r>
            <a:r>
              <a:rPr lang="en-US" sz="2400" dirty="0" smtClean="0">
                <a:solidFill>
                  <a:srgbClr val="002060"/>
                </a:solidFill>
              </a:rPr>
              <a:t>for</a:t>
            </a:r>
            <a:r>
              <a:rPr lang="en-US" sz="2400" dirty="0" smtClean="0">
                <a:solidFill>
                  <a:srgbClr val="C00000"/>
                </a:solidFill>
              </a:rPr>
              <a:t> và điều kiện</a:t>
            </a:r>
          </a:p>
          <a:p>
            <a:r>
              <a:rPr lang="en-US" sz="2400" dirty="0" smtClean="0">
                <a:solidFill>
                  <a:srgbClr val="002060"/>
                </a:solidFill>
              </a:rPr>
              <a:t>If else </a:t>
            </a:r>
            <a:r>
              <a:rPr lang="en-US" sz="2400" dirty="0" smtClean="0">
                <a:solidFill>
                  <a:srgbClr val="C00000"/>
                </a:solidFill>
              </a:rPr>
              <a:t>để duyệt và kiểm tra mảng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8942" y="2516514"/>
            <a:ext cx="8169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Các viên gạch đầu tiên xuất hiện sẽ bắt đầu từ cuối chiều cao và đầu của rộng , ví dụ sẽ bắt đầu </a:t>
            </a:r>
            <a:r>
              <a:rPr lang="en-US" sz="2000" dirty="0" smtClean="0">
                <a:solidFill>
                  <a:srgbClr val="C00000"/>
                </a:solidFill>
              </a:rPr>
              <a:t>k[cao][3]</a:t>
            </a:r>
            <a:r>
              <a:rPr lang="en-US" sz="2000" dirty="0" smtClean="0"/>
              <a:t>. Với i sẽ chạy từ 1 - &gt; số kích thước sao nếu người dùng chọn ngang.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895" y="3606796"/>
            <a:ext cx="42862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4177" y="4987921"/>
            <a:ext cx="781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-Sẽ phát sinh ra thêm vấn đề số sao mới xuất hiện sẽ dài hơn khoảng trống ,vì thế nhóm đã sử dụng thêm lệnh if để kiểm nếu </a:t>
            </a:r>
            <a:r>
              <a:rPr lang="en-US" dirty="0" smtClean="0">
                <a:solidFill>
                  <a:srgbClr val="C00000"/>
                </a:solidFill>
              </a:rPr>
              <a:t>kích thước viên gạch “ &gt; “ khoảng trống </a:t>
            </a:r>
            <a:r>
              <a:rPr lang="en-US" dirty="0" smtClean="0"/>
              <a:t>sẽ đưa lên hàng tiếp theo.</a:t>
            </a:r>
          </a:p>
          <a:p>
            <a:r>
              <a:rPr lang="en-US" dirty="0" smtClean="0"/>
              <a:t>Sử dụng </a:t>
            </a:r>
            <a:r>
              <a:rPr lang="en-US" dirty="0" smtClean="0">
                <a:solidFill>
                  <a:srgbClr val="C00000"/>
                </a:solidFill>
              </a:rPr>
              <a:t>vòng lặp  duyệt mãng</a:t>
            </a:r>
            <a:r>
              <a:rPr lang="en-US" dirty="0" smtClean="0"/>
              <a:t> cho các i và j chạy và dùng điều kiện </a:t>
            </a:r>
            <a:r>
              <a:rPr lang="en-US" dirty="0" smtClean="0">
                <a:solidFill>
                  <a:srgbClr val="C00000"/>
                </a:solidFill>
              </a:rPr>
              <a:t>if </a:t>
            </a:r>
            <a:r>
              <a:rPr lang="en-US" dirty="0" smtClean="0"/>
              <a:t>để giải quyết.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 thúc khi sắp xếp viên gạch vượt qua chiều cao bức tường.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095715" y="1956313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2517904"/>
            <a:ext cx="349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-Khi viên gạch được đặt ngang hàng với chiều cao bức tường thì game kết thúc, cũng như vòng lặp game kết thúc. </a:t>
            </a:r>
          </a:p>
          <a:p>
            <a:endParaRPr lang="en-US" sz="2200" dirty="0" smtClean="0">
              <a:solidFill>
                <a:srgbClr val="C00000"/>
              </a:solidFill>
            </a:endParaRPr>
          </a:p>
          <a:p>
            <a:r>
              <a:rPr lang="en-US" sz="2200" dirty="0">
                <a:solidFill>
                  <a:srgbClr val="C00000"/>
                </a:solidFill>
              </a:rPr>
              <a:t>-</a:t>
            </a:r>
            <a:r>
              <a:rPr lang="en-US" sz="2200" dirty="0" smtClean="0">
                <a:solidFill>
                  <a:srgbClr val="C00000"/>
                </a:solidFill>
              </a:rPr>
              <a:t>Sử dụng vòng lặp </a:t>
            </a:r>
            <a:r>
              <a:rPr lang="en-US" sz="2800" b="1" u="sng" dirty="0" smtClean="0">
                <a:solidFill>
                  <a:srgbClr val="FF0000"/>
                </a:solidFill>
              </a:rPr>
              <a:t>while </a:t>
            </a:r>
            <a:r>
              <a:rPr lang="en-US" sz="2400" dirty="0" smtClean="0">
                <a:solidFill>
                  <a:srgbClr val="C00000"/>
                </a:solidFill>
              </a:rPr>
              <a:t>khi qua bức tường cũng lúc game kết thúc.</a:t>
            </a:r>
            <a:endParaRPr lang="en-US" sz="2200" u="sng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0374" y="2360301"/>
            <a:ext cx="81692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Khi viên gạch chạm hàng đầu tiên của bức tường game sẽ kết thúc.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 Nên sẽ dùng </a:t>
            </a:r>
            <a:r>
              <a:rPr lang="en-US" sz="2800" dirty="0" smtClean="0">
                <a:solidFill>
                  <a:srgbClr val="FF0000"/>
                </a:solidFill>
              </a:rPr>
              <a:t>for</a:t>
            </a:r>
            <a:r>
              <a:rPr lang="en-US" sz="2800" dirty="0" smtClean="0"/>
              <a:t> để duyệt qua hàng đầu tiên của bức tường  và tiếp theo dùng lệnh </a:t>
            </a:r>
            <a:r>
              <a:rPr lang="en-US" sz="2800" dirty="0" smtClean="0">
                <a:solidFill>
                  <a:srgbClr val="FF0000"/>
                </a:solidFill>
              </a:rPr>
              <a:t>if</a:t>
            </a:r>
            <a:r>
              <a:rPr lang="en-US" sz="2800" dirty="0" smtClean="0"/>
              <a:t> để kiểm tra nếu trong quá trình duyệt của </a:t>
            </a:r>
            <a:r>
              <a:rPr lang="en-US" sz="2800" dirty="0" smtClean="0">
                <a:solidFill>
                  <a:srgbClr val="FF0000"/>
                </a:solidFill>
              </a:rPr>
              <a:t>for</a:t>
            </a:r>
            <a:r>
              <a:rPr lang="en-US" sz="2800" dirty="0" smtClean="0"/>
              <a:t> chạm tới vị trí chứa </a:t>
            </a:r>
            <a:r>
              <a:rPr lang="en-US" sz="2800" dirty="0" smtClean="0">
                <a:solidFill>
                  <a:srgbClr val="FF0000"/>
                </a:solidFill>
              </a:rPr>
              <a:t>“ * “</a:t>
            </a:r>
            <a:r>
              <a:rPr lang="en-US" sz="2800" dirty="0" smtClean="0"/>
              <a:t> thì game kết thúc. Sẽ dùng </a:t>
            </a:r>
            <a:r>
              <a:rPr lang="en-US" sz="2800" dirty="0" smtClean="0">
                <a:solidFill>
                  <a:srgbClr val="FF0000"/>
                </a:solidFill>
              </a:rPr>
              <a:t>bool</a:t>
            </a:r>
            <a:r>
              <a:rPr lang="en-US" sz="2800" dirty="0" smtClean="0"/>
              <a:t> để kiểm tra, nếu </a:t>
            </a:r>
            <a:r>
              <a:rPr lang="en-US" sz="2800" dirty="0" smtClean="0">
                <a:solidFill>
                  <a:srgbClr val="FF0000"/>
                </a:solidFill>
              </a:rPr>
              <a:t>true </a:t>
            </a:r>
            <a:r>
              <a:rPr lang="en-US" sz="2800" dirty="0" smtClean="0"/>
              <a:t>thì </a:t>
            </a:r>
            <a:r>
              <a:rPr lang="en-US" sz="2800" dirty="0" smtClean="0">
                <a:solidFill>
                  <a:srgbClr val="FF0000"/>
                </a:solidFill>
              </a:rPr>
              <a:t>chưa vượt qua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FF0000"/>
                </a:solidFill>
              </a:rPr>
              <a:t>false</a:t>
            </a:r>
            <a:r>
              <a:rPr lang="en-US" sz="2800" dirty="0" smtClean="0"/>
              <a:t> thì </a:t>
            </a:r>
            <a:r>
              <a:rPr lang="en-US" sz="2800" dirty="0" smtClean="0">
                <a:solidFill>
                  <a:srgbClr val="FF0000"/>
                </a:solidFill>
              </a:rPr>
              <a:t>“ * “</a:t>
            </a:r>
            <a:r>
              <a:rPr lang="en-US" sz="2800" dirty="0" smtClean="0"/>
              <a:t> đã xuất hiện </a:t>
            </a:r>
            <a:r>
              <a:rPr lang="en-US" sz="2800" dirty="0" smtClean="0">
                <a:solidFill>
                  <a:srgbClr val="FF0000"/>
                </a:solidFill>
              </a:rPr>
              <a:t>ở hàng đầu tiên</a:t>
            </a:r>
            <a:r>
              <a:rPr lang="en-US" sz="2800" dirty="0" smtClean="0"/>
              <a:t>, game kết thúc.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29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Ý t</a:t>
            </a:r>
            <a:r>
              <a:rPr lang="vi-V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ởng, cách giải quyết từng yêu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cầu 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32036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Ý Tưởng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EF0079-1AE5-4C33-A92B-606421EE5911}"/>
              </a:ext>
            </a:extLst>
          </p:cNvPr>
          <p:cNvSpPr txBox="1">
            <a:spLocks/>
          </p:cNvSpPr>
          <p:nvPr/>
        </p:nvSpPr>
        <p:spPr>
          <a:xfrm>
            <a:off x="320369" y="1080344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 điểm.</a:t>
            </a:r>
            <a:endParaRPr lang="vi-VN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FC2856-6005-484E-9BD8-374251047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4102619" y="2059108"/>
            <a:ext cx="5236771" cy="7800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Giải quyết vấn đề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574473" y="2059108"/>
            <a:ext cx="0" cy="4646492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530" y="2839174"/>
            <a:ext cx="3498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Điểm bằng kích thước viên gạch được xuất 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0468" y="2670731"/>
            <a:ext cx="8169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Điểm sẽ được tính khi viên kích thươc viên gach được xuất ra </a:t>
            </a:r>
            <a:r>
              <a:rPr lang="en-US" sz="2000" dirty="0" smtClean="0">
                <a:solidFill>
                  <a:srgbClr val="C00000"/>
                </a:solidFill>
              </a:rPr>
              <a:t>nhân</a:t>
            </a:r>
            <a:r>
              <a:rPr lang="en-US" sz="2000" dirty="0" smtClean="0"/>
              <a:t> cho </a:t>
            </a:r>
            <a:r>
              <a:rPr lang="en-US" sz="2000" dirty="0" smtClean="0">
                <a:solidFill>
                  <a:srgbClr val="C00000"/>
                </a:solidFill>
              </a:rPr>
              <a:t>10</a:t>
            </a:r>
            <a:r>
              <a:rPr lang="en-US" sz="2000" dirty="0" smtClean="0"/>
              <a:t> và </a:t>
            </a:r>
            <a:r>
              <a:rPr lang="en-US" sz="2000" dirty="0" smtClean="0">
                <a:solidFill>
                  <a:srgbClr val="C00000"/>
                </a:solidFill>
              </a:rPr>
              <a:t>+</a:t>
            </a:r>
            <a:r>
              <a:rPr lang="en-US" sz="2000" dirty="0" smtClean="0"/>
              <a:t> cho tổng điểm các viên gạch được xuất trước. 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Sau khi game kết thúc điểm sẽ xuất hiện.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Vd </a:t>
            </a:r>
            <a:r>
              <a:rPr lang="en-US" sz="2000" dirty="0"/>
              <a:t>:</a:t>
            </a:r>
            <a:r>
              <a:rPr lang="en-US" sz="2000" i="1" dirty="0"/>
              <a:t> Với sao là số kích thước các viên.</a:t>
            </a:r>
            <a:endParaRPr lang="en-US" sz="20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619" y="4431092"/>
            <a:ext cx="2701633" cy="514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47" y="5231256"/>
            <a:ext cx="5123770" cy="8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4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nt to Amaze Your Students-steps.potx" id="{DDF82B36-D49E-4FEB-AA4C-8FF22CACDE9E}" vid="{960F9124-D33D-4D54-87F8-D9AD1F4A778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4F41DF-2C0E-4B10-85A9-6FC1BFD1B4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948B32-DA92-4A42-8187-3DC078F9DA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3DB80-C74E-47C7-BCEB-241650229159}">
  <ds:schemaRefs>
    <ds:schemaRef ds:uri="http://schemas.microsoft.com/office/2006/documentManagement/types"/>
    <ds:schemaRef ds:uri="b348f026-0623-4e77-bd1b-15beed583077"/>
    <ds:schemaRef ds:uri="59f4de77-fb23-43c4-8afd-72bf968a030f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Want to amaze your students </Template>
  <TotalTime>0</TotalTime>
  <Words>953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Microsoft New Tai Lue</vt:lpstr>
      <vt:lpstr>Segoe UI</vt:lpstr>
      <vt:lpstr>Segoe UI Black</vt:lpstr>
      <vt:lpstr>Segoe UI Light</vt:lpstr>
      <vt:lpstr>Times New Roman</vt:lpstr>
      <vt:lpstr>Wingdings</vt:lpstr>
      <vt:lpstr>Amaze Theme</vt:lpstr>
      <vt:lpstr>TETRIS GAME XẾP GẠCH</vt:lpstr>
      <vt:lpstr>Game xếp gạch bằng c++</vt:lpstr>
      <vt:lpstr>Các vấn đề đã giải quyết được :</vt:lpstr>
      <vt:lpstr>Ý tưởng, cách giải quyết từng yêu cầu :</vt:lpstr>
      <vt:lpstr>Ý tưởng, cách giải quyết từng yêu cầu :</vt:lpstr>
      <vt:lpstr>Ý tưởng, cách giải quyết từng yêu cầu :</vt:lpstr>
      <vt:lpstr>Ý tưởng, cách giải quyết từng yêu cầu :</vt:lpstr>
      <vt:lpstr>Ý tưởng, cách giải quyết từng yêu cầu :</vt:lpstr>
      <vt:lpstr>Ý tưởng, cách giải quyết từng yêu cầu :</vt:lpstr>
      <vt:lpstr>Ưu điểm và nhược điểm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2018-11-18T17:16:37Z</dcterms:created>
  <dcterms:modified xsi:type="dcterms:W3CDTF">2018-11-20T08:12:05Z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